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9" r:id="rId2"/>
    <p:sldId id="284" r:id="rId3"/>
    <p:sldId id="478" r:id="rId4"/>
    <p:sldId id="287" r:id="rId5"/>
    <p:sldId id="479" r:id="rId6"/>
    <p:sldId id="480" r:id="rId7"/>
    <p:sldId id="304" r:id="rId8"/>
    <p:sldId id="482" r:id="rId9"/>
    <p:sldId id="483" r:id="rId10"/>
    <p:sldId id="308" r:id="rId11"/>
    <p:sldId id="285" r:id="rId12"/>
    <p:sldId id="286" r:id="rId13"/>
    <p:sldId id="305" r:id="rId14"/>
    <p:sldId id="306" r:id="rId15"/>
    <p:sldId id="30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55"/>
  </p:normalViewPr>
  <p:slideViewPr>
    <p:cSldViewPr snapToGrid="0" snapToObjects="1">
      <p:cViewPr varScale="1">
        <p:scale>
          <a:sx n="112" d="100"/>
          <a:sy n="112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277CA-45FE-6448-B429-FF83ACA90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03F6EB-EB2B-6242-B112-AC8DDBF2E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DD27A1-7782-5149-A369-03B91F20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54291-FE6E-C543-96BB-2BCB3E48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E1388A-6EE9-B24A-900C-9DDF823B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498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AAD629-3D1D-E540-9246-368A960D1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09CAE7-B44A-3042-8101-82CAFF3A8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5FB0E6-EEB2-B340-BFB3-DAA5158C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D9E818-83E9-1E41-AA5F-E06CEB5E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E658FE-8EF3-A243-B67B-16780A99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110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E22FBF-2E9B-6744-B5C8-CB20D347D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E6EC5F-CA3E-9E48-A8C6-EBCEA9250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42A397-29B3-E548-99F9-327963E9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E81EFD-9C14-4A4F-B687-C75BC5B8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65F01F-C8DD-CE4E-ADB9-F31E645B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10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9DA3B-CEE4-D34F-9AC8-6850AFDF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49E150-68D0-A14F-88C5-98900721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46E56E-C14E-F540-B05A-B1303F33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4B6103-1100-9742-AC8A-FAA55303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3654CF-E335-9D48-A177-023A5127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47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81957-06C2-E348-A827-70A94F55D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3C06AC-D3B1-B84A-AD1F-8B47C5F04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03B372-1AD1-244E-AAC0-E159424F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E374A2-13FE-9049-BE1D-57C020A92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1D0658-2AC4-8B42-A132-759EA922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30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BB15B-0D8D-E141-B2C1-1A6B03D7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1C4D0A-E3AD-4246-B3CE-640D33F61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F53F5E-BD66-4945-9C1B-2B02D2059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E859AC-5F8F-F242-8962-F5AD065B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94D6F1-286C-5E44-A777-FEC7FA94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7A608E-7087-D64E-BAAB-49511969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73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8AF59-B109-674D-9030-D3D973C2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447850-44B4-2343-A300-232509187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89E0CA-4708-0E46-9268-DA3ED743F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459BC3-FF5E-B747-988F-99CD564B8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FFCBCC-A02E-2745-B00B-49EF38788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699D70-4491-B846-AFFF-D31C38BF1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15CA8CA-1F45-C043-97FE-BFB2612B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5A7015E-C65A-7F48-9578-8EEBE915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30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BF52F-8746-E34C-AE52-D53E6518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BD8859-B6F2-964F-B294-766A867F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23E035E-26AE-974A-A9C5-1FBE1357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924F58-318D-F441-BF2D-34EEB0A0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1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E9213B-A514-1A45-916D-F1ECF760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CE80BFB-33AB-5642-A065-FF240DAD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56E290-AE91-0044-8DFA-4441464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84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D5F9A-A0CD-6C4D-8763-ED61B63F9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D035BF-58BD-3B40-948F-E0CA8902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ACB3EF-9E2A-B042-B712-720FB8AFA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DC467F-0F71-BE42-AA9E-E9FD4205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7C51C1-03F6-784C-AC41-C24023C9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7AC3C6-65BD-4146-AFC3-DA6D318B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2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2E7DC-1408-0E46-A048-B4A85D75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4CC2EED-A48D-3044-919F-0277F7065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F0C85D-15F1-6543-843E-28A5A6009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1503D1-713D-204F-BD1B-4EF517B71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13751E-FB49-C646-9BDE-9BBA58FE2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B6FFE1-EDA5-9C40-B13F-D9B303E0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15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D32D0-6819-3440-819B-1BA93EB3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60CDAB-FB7B-CA4D-BCCF-AB560DF7F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89E401-B00C-694E-96A7-80976B994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5324F-68B9-AB4B-9D9A-13D213E73C0F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CC355F-3F2D-6542-874A-C0BC670AF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031B68-ABCC-0245-A83A-5DB1B4F09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4BE15-C4FE-E240-B02C-873AD3AB9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60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Одноэтапные подходы к </a:t>
            </a:r>
            <a:r>
              <a:rPr lang="ru-RU" sz="6000" b="1" dirty="0" smtClean="0">
                <a:solidFill>
                  <a:schemeClr val="bg1"/>
                </a:solidFill>
              </a:rPr>
              <a:t>обнаружению</a:t>
            </a:r>
            <a:r>
              <a:rPr lang="en-US" sz="6000" b="1" dirty="0" smtClean="0">
                <a:solidFill>
                  <a:schemeClr val="bg1"/>
                </a:solidFill>
              </a:rPr>
              <a:t> </a:t>
            </a:r>
            <a:r>
              <a:rPr lang="ru-RU" sz="6000" b="1" dirty="0" smtClean="0">
                <a:solidFill>
                  <a:schemeClr val="bg1"/>
                </a:solidFill>
              </a:rPr>
              <a:t>объектов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Основы задач обнаружения и экземплярной сегментации объектов.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.3.</a:t>
            </a:r>
            <a:endParaRPr lang="ru-RU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6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r>
              <a:t>DSSD (deconvolution single short detector)</a:t>
            </a:r>
          </a:p>
        </p:txBody>
      </p:sp>
      <p:sp>
        <p:nvSpPr>
          <p:cNvPr id="455" name="Объект 2"/>
          <p:cNvSpPr txBox="1">
            <a:spLocks noGrp="1"/>
          </p:cNvSpPr>
          <p:nvPr>
            <p:ph type="body" idx="1"/>
          </p:nvPr>
        </p:nvSpPr>
        <p:spPr>
          <a:xfrm>
            <a:off x="184731" y="925899"/>
            <a:ext cx="11169069" cy="499470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2000"/>
            </a:pPr>
            <a:r>
              <a:t> VGGNet или ResNet backbone</a:t>
            </a:r>
          </a:p>
          <a:p>
            <a:pPr>
              <a:spcBef>
                <a:spcPts val="0"/>
              </a:spcBef>
              <a:defRPr sz="2000"/>
            </a:pPr>
            <a:r>
              <a:t>Использование обратной свертки в предсказаниях </a:t>
            </a:r>
          </a:p>
          <a:p>
            <a:pPr>
              <a:spcBef>
                <a:spcPts val="0"/>
              </a:spcBef>
              <a:defRPr sz="2000"/>
            </a:pPr>
            <a:r>
              <a:t>Несколько вариантов модуля предсказания</a:t>
            </a:r>
          </a:p>
          <a:p>
            <a:pPr>
              <a:spcBef>
                <a:spcPts val="0"/>
              </a:spcBef>
              <a:defRPr sz="2000"/>
            </a:pPr>
            <a:r>
              <a:t>Обучение в 3 этап</a:t>
            </a:r>
          </a:p>
          <a:p>
            <a:pPr marL="685800" lvl="1" indent="-228600">
              <a:spcBef>
                <a:spcPts val="0"/>
              </a:spcBef>
              <a:defRPr sz="2000"/>
            </a:pPr>
            <a:r>
              <a:t>1 эта предобучение SSD (классик)</a:t>
            </a:r>
            <a:endParaRPr sz="2400"/>
          </a:p>
          <a:p>
            <a:pPr marL="685800" lvl="1" indent="-228600">
              <a:spcBef>
                <a:spcPts val="0"/>
              </a:spcBef>
              <a:defRPr sz="2000"/>
            </a:pPr>
            <a:r>
              <a:t>1. этап только обучение deconv части</a:t>
            </a:r>
            <a:endParaRPr sz="2400"/>
          </a:p>
          <a:p>
            <a:pPr marL="685800" lvl="1" indent="-228600">
              <a:spcBef>
                <a:spcPts val="0"/>
              </a:spcBef>
              <a:defRPr sz="2000"/>
            </a:pPr>
            <a:r>
              <a:t>2. этап обучение всей сети.</a:t>
            </a:r>
            <a:endParaRPr sz="2400"/>
          </a:p>
          <a:p>
            <a:pPr>
              <a:spcBef>
                <a:spcPts val="0"/>
              </a:spcBef>
              <a:defRPr sz="2000"/>
            </a:pPr>
            <a:r>
              <a:t>Аугметнация: randomly cropping, flipping, and random photometric distortion</a:t>
            </a:r>
          </a:p>
          <a:p>
            <a:pPr marL="228600" lvl="1" indent="-228600">
              <a:spcBef>
                <a:spcPts val="0"/>
              </a:spcBef>
              <a:defRPr sz="2000"/>
            </a:pPr>
            <a:r>
              <a:t>Aspect ratio: получен с помощью K-средних добавлено </a:t>
            </a:r>
            <a:br/>
            <a:r>
              <a:t>соотношение сторон 1.6, </a:t>
            </a:r>
            <a:r>
              <a:rPr sz="1600"/>
              <a:t>т. Е. Используются {1,6, 2,0, 3,0}.</a:t>
            </a:r>
            <a:endParaRPr sz="2400"/>
          </a:p>
          <a:p>
            <a:pPr>
              <a:spcBef>
                <a:spcPts val="0"/>
              </a:spcBef>
              <a:defRPr sz="2000"/>
            </a:pPr>
            <a:r>
              <a:t>Предложено несколько вариантов сети, </a:t>
            </a:r>
            <a:br/>
            <a:r>
              <a:t>в некоторых убран BN в inference.</a:t>
            </a:r>
          </a:p>
        </p:txBody>
      </p:sp>
      <p:pic>
        <p:nvPicPr>
          <p:cNvPr id="45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71" y="2272406"/>
            <a:ext cx="6715303" cy="4585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13" y="1420476"/>
            <a:ext cx="3025462" cy="2082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615484"/>
            <a:ext cx="6299200" cy="2242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4801" y="1219097"/>
                <a:ext cx="11518949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Уверенность нахождения объекта </a:t>
                </a:r>
                <a:r>
                  <a:rPr lang="en-US" sz="2200" dirty="0">
                    <a:solidFill>
                      <a:schemeClr val="bg1"/>
                    </a:solidFill>
                  </a:rPr>
                  <a:t>c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цен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в каждой клетке предложено интерпретировать как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</m:d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</m:d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𝐼𝑂</m:t>
                    </m:r>
                    <m:sSubSup>
                      <m:sSub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𝑡𝑟𝑢𝑡</m:t>
                        </m:r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</m:d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где это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классификации для каждого класса С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𝐼𝑂</m:t>
                    </m:r>
                    <m:sSubSup>
                      <m:sSub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𝑡𝑟𝑢𝑡</m:t>
                        </m:r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это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предсказанный для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бокса </a:t>
                </a:r>
                <a:r>
                  <a:rPr lang="en-US" sz="2200" dirty="0">
                    <a:solidFill>
                      <a:schemeClr val="bg1"/>
                    </a:solidFill>
                  </a:rPr>
                  <a:t>B 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𝐼𝑂</m:t>
                    </m:r>
                    <m:sSubSup>
                      <m:sSub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𝑡𝑟𝑢𝑡</m:t>
                        </m:r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пересечения предсказанного и заданного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Bbox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вероятность нахождения объекта в клетке</a:t>
                </a:r>
              </a:p>
              <a:p>
                <a:pPr marL="731519" lvl="1" indent="-274319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800" dirty="0">
                    <a:solidFill>
                      <a:schemeClr val="bg1"/>
                    </a:solidFill>
                  </a:rPr>
                  <a:t/>
                </a:r>
                <a:br>
                  <a:rPr lang="ru-RU" sz="2800" dirty="0">
                    <a:solidFill>
                      <a:schemeClr val="bg1"/>
                    </a:solidFill>
                  </a:rPr>
                </a:b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1" y="1219097"/>
                <a:ext cx="11518949" cy="5142923"/>
              </a:xfrm>
              <a:prstGeom prst="rect">
                <a:avLst/>
              </a:prstGeom>
              <a:blipFill>
                <a:blip r:embed="rId2"/>
                <a:stretch>
                  <a:fillRect t="-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4"/>
              <p:cNvSpPr txBox="1"/>
              <p:nvPr/>
            </p:nvSpPr>
            <p:spPr>
              <a:xfrm>
                <a:off x="1140029" y="3664504"/>
                <a:ext cx="4091952" cy="70788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</a:rPr>
                  <a:t>Таким образом выходы размером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число выходов (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⋅(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7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29" y="3664504"/>
                <a:ext cx="4091952" cy="707886"/>
              </a:xfrm>
              <a:prstGeom prst="rect">
                <a:avLst/>
              </a:prstGeom>
              <a:blipFill>
                <a:blip r:embed="rId3"/>
                <a:stretch>
                  <a:fillRect l="-2477" t="-3509" r="-1858" b="-1403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4720" b="7855"/>
          <a:stretch/>
        </p:blipFill>
        <p:spPr>
          <a:xfrm>
            <a:off x="6064275" y="3536256"/>
            <a:ext cx="3936068" cy="29993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36" y="1547313"/>
            <a:ext cx="6469706" cy="3062535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Прямоугольник 6"/>
          <p:cNvSpPr txBox="1"/>
          <p:nvPr/>
        </p:nvSpPr>
        <p:spPr>
          <a:xfrm>
            <a:off x="6404105" y="6019124"/>
            <a:ext cx="5165822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https://sheng-fang.github.io/2020-04-25-review_yolo/</a:t>
            </a:r>
          </a:p>
        </p:txBody>
      </p:sp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265449" y="1131585"/>
                <a:ext cx="4159576" cy="369739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Функция </a:t>
                </a:r>
                <a:r>
                  <a:rPr lang="ru-RU" dirty="0" err="1">
                    <a:solidFill>
                      <a:schemeClr val="bg1"/>
                    </a:solidFill>
                  </a:rPr>
                  <a:t>потерь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" dirty="0">
                    <a:solidFill>
                      <a:schemeClr val="bg1"/>
                    </a:solidFill>
                  </a:rPr>
                  <a:t>YOLO</a:t>
                </a:r>
                <a:endParaRPr lang="en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72000"/>
                  </a:lnSpc>
                  <a:defRPr sz="1800"/>
                </a:pPr>
                <a:r>
                  <a:rPr lang="e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параметры</a:t>
                </a:r>
                <a:r>
                  <a:rPr lang="ru-RU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для</a:t>
                </a:r>
                <a:r>
                  <a:rPr lang="ru-RU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баланса</a:t>
                </a:r>
                <a:r>
                  <a:rPr lang="ru-RU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функции</a:t>
                </a:r>
                <a:r>
                  <a:rPr lang="ru-RU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потерь</a:t>
                </a:r>
                <a:r>
                  <a:rPr lang="ru-RU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. </a:t>
                </a:r>
                <a:endParaRPr lang="ru-RU" sz="25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72000"/>
                  </a:lnSpc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:r>
                  <a:rPr lang="ru-RU" dirty="0">
                    <a:solidFill>
                      <a:schemeClr val="bg1"/>
                    </a:solidFill>
                  </a:rPr>
                  <a:t>С </a:t>
                </a:r>
                <a:r>
                  <a:rPr lang="en" dirty="0">
                    <a:solidFill>
                      <a:schemeClr val="bg1"/>
                    </a:solidFill>
                  </a:rPr>
                  <a:t>ground truth = 1 </a:t>
                </a:r>
                <a:r>
                  <a:rPr lang="ru-RU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есть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объект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:r>
                  <a:rPr lang="ru-RU" dirty="0">
                    <a:solidFill>
                      <a:schemeClr val="bg1"/>
                    </a:solidFill>
                  </a:rPr>
                  <a:t>и =0 </a:t>
                </a:r>
                <a:r>
                  <a:rPr lang="ru-RU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нет</a:t>
                </a:r>
                <a:endParaRPr lang="ru-RU" sz="25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72000"/>
                  </a:lnSpc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:r>
                  <a:rPr lang="en" dirty="0">
                    <a:solidFill>
                      <a:schemeClr val="bg1"/>
                    </a:solidFill>
                  </a:rPr>
                  <a:t>pi(c) =1  </a:t>
                </a:r>
                <a:r>
                  <a:rPr lang="ru-RU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объект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принадлежит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классу</a:t>
                </a:r>
                <a:r>
                  <a:rPr lang="ru-RU" dirty="0">
                    <a:solidFill>
                      <a:schemeClr val="bg1"/>
                    </a:solidFill>
                  </a:rPr>
                  <a:t> и 0 </a:t>
                </a:r>
                <a:r>
                  <a:rPr lang="ru-RU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нет</a:t>
                </a:r>
                <a:r>
                  <a:rPr lang="ru-RU" dirty="0">
                    <a:solidFill>
                      <a:schemeClr val="bg1"/>
                    </a:solidFill>
                  </a:rPr>
                  <a:t> (</a:t>
                </a:r>
                <a:r>
                  <a:rPr lang="en" dirty="0">
                    <a:solidFill>
                      <a:schemeClr val="bg1"/>
                    </a:solidFill>
                  </a:rPr>
                  <a:t>one-hot </a:t>
                </a:r>
                <a:r>
                  <a:rPr lang="ru-RU" dirty="0" err="1">
                    <a:solidFill>
                      <a:schemeClr val="bg1"/>
                    </a:solidFill>
                  </a:rPr>
                  <a:t>кодирование</a:t>
                </a:r>
                <a:r>
                  <a:rPr lang="ru-RU" dirty="0">
                    <a:solidFill>
                      <a:schemeClr val="bg1"/>
                    </a:solidFill>
                  </a:rPr>
                  <a:t>) 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72000"/>
                  </a:lnSpc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:r>
                  <a:rPr lang="ru-RU" dirty="0">
                    <a:solidFill>
                      <a:schemeClr val="bg1"/>
                    </a:solidFill>
                  </a:rPr>
                  <a:t>В </a:t>
                </a:r>
                <a:r>
                  <a:rPr lang="ru-RU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2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2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и </a:t>
                </a:r>
                <a:r>
                  <a:rPr lang="ru-RU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19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19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9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19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19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ar-AE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72000"/>
                  </a:lnSpc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В </a:t>
                </a:r>
                <a:r>
                  <a:rPr lang="ru-RU" dirty="0" err="1">
                    <a:solidFill>
                      <a:schemeClr val="bg1"/>
                    </a:solidFill>
                  </a:rPr>
                  <a:t>идеале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9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оценку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265449" y="1131585"/>
                <a:ext cx="4159576" cy="3697396"/>
              </a:xfrm>
              <a:prstGeom prst="rect">
                <a:avLst/>
              </a:prstGeom>
              <a:blipFill>
                <a:blip r:embed="rId3"/>
                <a:stretch>
                  <a:fillRect l="-1220" t="-20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Прямоугольник 13"/>
              <p:cNvSpPr txBox="1"/>
              <p:nvPr/>
            </p:nvSpPr>
            <p:spPr>
              <a:xfrm>
                <a:off x="252021" y="5269060"/>
                <a:ext cx="11680446" cy="7653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285750" indent="-285750">
                  <a:buSzPct val="100000"/>
                  <a:buFont typeface="Arial"/>
                  <a:buChar char="•"/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Регуляризация п</a:t>
                </a:r>
                <a:r>
                  <a:rPr lang="ru-RU" dirty="0" err="1">
                    <a:solidFill>
                      <a:schemeClr val="bg1"/>
                    </a:solidFill>
                  </a:rPr>
                  <a:t>редполагается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ru-RU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dirty="0">
                    <a:solidFill>
                      <a:schemeClr val="bg1"/>
                    </a:solidFill>
                  </a:rPr>
                  <a:t>бы </a:t>
                </a:r>
                <a:r>
                  <a:rPr lang="ru-RU" dirty="0" err="1">
                    <a:solidFill>
                      <a:schemeClr val="bg1"/>
                    </a:solidFill>
                  </a:rPr>
                  <a:t>сбалансировать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проблему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того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ru-RU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большая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часть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" dirty="0" err="1">
                    <a:solidFill>
                      <a:schemeClr val="bg1"/>
                    </a:solidFill>
                  </a:rPr>
                  <a:t>Bbox</a:t>
                </a:r>
                <a:r>
                  <a:rPr lang="en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пустые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285750" indent="-285750">
                  <a:buSzPct val="100000"/>
                  <a:buFont typeface="Arial"/>
                  <a:buChar char="•"/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 </a:t>
                </a:r>
                <a:r>
                  <a:rPr lang="ru-RU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dirty="0">
                    <a:solidFill>
                      <a:schemeClr val="bg1"/>
                    </a:solidFill>
                  </a:rPr>
                  <a:t> - </a:t>
                </a:r>
                <a:r>
                  <a:rPr lang="ru-RU" dirty="0" err="1">
                    <a:solidFill>
                      <a:schemeClr val="bg1"/>
                    </a:solidFill>
                  </a:rPr>
                  <a:t>чтобы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уменьшить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разницу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между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большими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ru-RU" dirty="0" err="1">
                    <a:solidFill>
                      <a:schemeClr val="bg1"/>
                    </a:solidFill>
                  </a:rPr>
                  <a:t>маленькими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объектами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82" name="Прямоугольник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21" y="5269060"/>
                <a:ext cx="11680446" cy="765338"/>
              </a:xfrm>
              <a:prstGeom prst="rect">
                <a:avLst/>
              </a:prstGeom>
              <a:blipFill>
                <a:blip r:embed="rId4"/>
                <a:stretch>
                  <a:fillRect l="-760" t="-3226" b="-112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3" name="Прямоугольник 5"/>
          <p:cNvSpPr/>
          <p:nvPr/>
        </p:nvSpPr>
        <p:spPr>
          <a:xfrm>
            <a:off x="4191000" y="1392446"/>
            <a:ext cx="7471913" cy="1751153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Прямоугольник 15"/>
          <p:cNvSpPr/>
          <p:nvPr/>
        </p:nvSpPr>
        <p:spPr>
          <a:xfrm>
            <a:off x="4581197" y="3143597"/>
            <a:ext cx="7027173" cy="1344666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Прямоугольник 16"/>
          <p:cNvSpPr/>
          <p:nvPr/>
        </p:nvSpPr>
        <p:spPr>
          <a:xfrm>
            <a:off x="5974941" y="4500391"/>
            <a:ext cx="6096987" cy="746286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TextBox 7"/>
          <p:cNvSpPr txBox="1"/>
          <p:nvPr/>
        </p:nvSpPr>
        <p:spPr>
          <a:xfrm>
            <a:off x="9117183" y="1602137"/>
            <a:ext cx="251147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Регрессия (локализация)</a:t>
            </a:r>
          </a:p>
        </p:txBody>
      </p:sp>
      <p:sp>
        <p:nvSpPr>
          <p:cNvPr id="287" name="TextBox 18"/>
          <p:cNvSpPr txBox="1"/>
          <p:nvPr/>
        </p:nvSpPr>
        <p:spPr>
          <a:xfrm>
            <a:off x="9149908" y="4153715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Confidence (Bbox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9493705" y="4927558"/>
            <a:ext cx="158613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классификация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413659" y="1056425"/>
            <a:ext cx="57060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/>
              <a:t>Задача именно регрессионная, даже для классификации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Прямоугольник 8"/>
          <p:cNvSpPr txBox="1"/>
          <p:nvPr/>
        </p:nvSpPr>
        <p:spPr>
          <a:xfrm>
            <a:off x="3093720" y="3105835"/>
            <a:ext cx="6004560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https://towardsdatascience.com/review-ssd-single-shot-detector-object-detection-851a94607d11</a:t>
            </a:r>
          </a:p>
        </p:txBody>
      </p:sp>
      <p:sp>
        <p:nvSpPr>
          <p:cNvPr id="429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r>
              <a:t>SSD (single short detector)</a:t>
            </a:r>
          </a:p>
        </p:txBody>
      </p:sp>
      <p:sp>
        <p:nvSpPr>
          <p:cNvPr id="430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7"/>
            <a:ext cx="11600871" cy="56749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6313" lvl="1" indent="-226313" defTabSz="905255">
              <a:spcBef>
                <a:spcPts val="0"/>
              </a:spcBef>
              <a:defRPr sz="1979"/>
            </a:pPr>
            <a:r>
              <a:rPr dirty="0" err="1"/>
              <a:t>Изначально</a:t>
            </a:r>
            <a:r>
              <a:rPr dirty="0"/>
              <a:t> </a:t>
            </a:r>
            <a:r>
              <a:rPr dirty="0" err="1"/>
              <a:t>размеры</a:t>
            </a:r>
            <a:r>
              <a:rPr dirty="0"/>
              <a:t> </a:t>
            </a:r>
            <a:r>
              <a:rPr dirty="0" err="1"/>
              <a:t>Bbox</a:t>
            </a:r>
            <a:r>
              <a:rPr dirty="0"/>
              <a:t> </a:t>
            </a:r>
            <a:r>
              <a:rPr dirty="0" err="1"/>
              <a:t>инициализируются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тренировочному</a:t>
            </a:r>
            <a:r>
              <a:rPr dirty="0"/>
              <a:t> </a:t>
            </a:r>
            <a:r>
              <a:rPr dirty="0" err="1"/>
              <a:t>набору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.  </a:t>
            </a:r>
            <a:endParaRPr sz="2376" dirty="0"/>
          </a:p>
          <a:p>
            <a:pPr marL="678941" lvl="2" indent="-226313" defTabSz="905255">
              <a:spcBef>
                <a:spcPts val="0"/>
              </a:spcBef>
              <a:defRPr sz="1584"/>
            </a:pPr>
            <a:r>
              <a:rPr dirty="0"/>
              <a:t>SSD </a:t>
            </a:r>
            <a:r>
              <a:rPr dirty="0" err="1"/>
              <a:t>определяет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масштаба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каждого</a:t>
            </a:r>
            <a:r>
              <a:rPr dirty="0"/>
              <a:t> </a:t>
            </a:r>
            <a:r>
              <a:rPr dirty="0" err="1"/>
              <a:t>слоя</a:t>
            </a:r>
            <a:r>
              <a:rPr dirty="0"/>
              <a:t> </a:t>
            </a:r>
            <a:r>
              <a:rPr dirty="0" err="1"/>
              <a:t>карты</a:t>
            </a:r>
            <a:r>
              <a:rPr dirty="0"/>
              <a:t> </a:t>
            </a:r>
            <a:r>
              <a:rPr dirty="0" err="1"/>
              <a:t>признаков</a:t>
            </a:r>
            <a:r>
              <a:rPr dirty="0"/>
              <a:t>. </a:t>
            </a:r>
            <a:endParaRPr sz="1979" dirty="0"/>
          </a:p>
          <a:p>
            <a:pPr marL="678941" lvl="2" indent="-226313" defTabSz="905255">
              <a:spcBef>
                <a:spcPts val="0"/>
              </a:spcBef>
              <a:defRPr sz="1584"/>
            </a:pP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макс</a:t>
            </a:r>
            <a:r>
              <a:rPr dirty="0"/>
              <a:t>. </a:t>
            </a:r>
            <a:r>
              <a:rPr dirty="0" err="1"/>
              <a:t>Размера</a:t>
            </a:r>
            <a:r>
              <a:rPr dirty="0"/>
              <a:t> </a:t>
            </a:r>
            <a:r>
              <a:rPr dirty="0" err="1"/>
              <a:t>слоя</a:t>
            </a:r>
            <a:r>
              <a:rPr dirty="0"/>
              <a:t> </a:t>
            </a:r>
            <a:r>
              <a:rPr dirty="0" err="1"/>
              <a:t>задается</a:t>
            </a:r>
            <a:r>
              <a:rPr dirty="0"/>
              <a:t> </a:t>
            </a:r>
            <a:r>
              <a:rPr dirty="0" err="1"/>
              <a:t>масштаб</a:t>
            </a:r>
            <a:r>
              <a:rPr dirty="0"/>
              <a:t> 0,2 (</a:t>
            </a:r>
            <a:r>
              <a:rPr dirty="0" err="1"/>
              <a:t>или</a:t>
            </a:r>
            <a:r>
              <a:rPr dirty="0"/>
              <a:t> 0,1), </a:t>
            </a:r>
          </a:p>
          <a:p>
            <a:pPr marL="678941" lvl="2" indent="-226313" defTabSz="905255">
              <a:spcBef>
                <a:spcPts val="0"/>
              </a:spcBef>
              <a:defRPr sz="1584"/>
            </a:pPr>
            <a:r>
              <a:rPr dirty="0"/>
              <a:t>С </a:t>
            </a:r>
            <a:r>
              <a:rPr dirty="0" err="1"/>
              <a:t>ростом</a:t>
            </a:r>
            <a:r>
              <a:rPr dirty="0"/>
              <a:t> </a:t>
            </a:r>
            <a:r>
              <a:rPr dirty="0" err="1"/>
              <a:t>глубины</a:t>
            </a:r>
            <a:r>
              <a:rPr dirty="0"/>
              <a:t> </a:t>
            </a:r>
            <a:r>
              <a:rPr dirty="0" err="1"/>
              <a:t>слоя</a:t>
            </a:r>
            <a:r>
              <a:rPr dirty="0"/>
              <a:t> </a:t>
            </a:r>
            <a:r>
              <a:rPr dirty="0" err="1"/>
              <a:t>масштаб</a:t>
            </a:r>
            <a:r>
              <a:rPr dirty="0"/>
              <a:t> </a:t>
            </a:r>
            <a:r>
              <a:rPr dirty="0" err="1"/>
              <a:t>линейно</a:t>
            </a:r>
            <a:r>
              <a:rPr dirty="0"/>
              <a:t> </a:t>
            </a:r>
            <a:r>
              <a:rPr dirty="0" err="1"/>
              <a:t>увеличивается</a:t>
            </a:r>
            <a:r>
              <a:rPr dirty="0"/>
              <a:t> </a:t>
            </a:r>
            <a:r>
              <a:rPr dirty="0" err="1"/>
              <a:t>последний</a:t>
            </a:r>
            <a:r>
              <a:rPr dirty="0"/>
              <a:t> </a:t>
            </a:r>
            <a:r>
              <a:rPr dirty="0" err="1"/>
              <a:t>слой</a:t>
            </a:r>
            <a:r>
              <a:rPr dirty="0"/>
              <a:t> </a:t>
            </a:r>
            <a:r>
              <a:rPr dirty="0" err="1"/>
              <a:t>имеет</a:t>
            </a:r>
            <a:r>
              <a:rPr dirty="0"/>
              <a:t> </a:t>
            </a:r>
            <a:r>
              <a:rPr dirty="0" err="1"/>
              <a:t>масштаб</a:t>
            </a:r>
            <a:r>
              <a:rPr dirty="0"/>
              <a:t> 0,9. </a:t>
            </a:r>
          </a:p>
          <a:p>
            <a:pPr marL="678941" lvl="2" indent="-226313" defTabSz="905255">
              <a:spcBef>
                <a:spcPts val="0"/>
              </a:spcBef>
              <a:defRPr sz="1584"/>
            </a:pPr>
            <a:r>
              <a:rPr dirty="0" err="1"/>
              <a:t>Параметры</a:t>
            </a:r>
            <a:r>
              <a:rPr dirty="0"/>
              <a:t> </a:t>
            </a:r>
            <a:r>
              <a:rPr dirty="0" err="1"/>
              <a:t>соотношения</a:t>
            </a:r>
            <a:r>
              <a:rPr dirty="0"/>
              <a:t> </a:t>
            </a:r>
            <a:r>
              <a:rPr dirty="0" err="1"/>
              <a:t>сторон</a:t>
            </a:r>
            <a:r>
              <a:rPr dirty="0"/>
              <a:t> </a:t>
            </a:r>
            <a:r>
              <a:rPr dirty="0" err="1"/>
              <a:t>задаются</a:t>
            </a:r>
            <a:r>
              <a:rPr dirty="0"/>
              <a:t> </a:t>
            </a:r>
            <a:r>
              <a:rPr dirty="0" err="1"/>
              <a:t>вручную</a:t>
            </a:r>
            <a:r>
              <a:rPr dirty="0"/>
              <a:t>, </a:t>
            </a:r>
            <a:r>
              <a:rPr dirty="0" err="1"/>
              <a:t>например</a:t>
            </a:r>
            <a:r>
              <a:rPr dirty="0"/>
              <a:t>, </a:t>
            </a:r>
            <a:r>
              <a:rPr dirty="0" err="1"/>
              <a:t>как</a:t>
            </a:r>
            <a:r>
              <a:rPr dirty="0"/>
              <a:t> , 2, 3, 1/2 и 1/3 (aspect ratios)</a:t>
            </a:r>
            <a:endParaRPr sz="1979" dirty="0"/>
          </a:p>
          <a:p>
            <a:pPr marL="678941" lvl="2" indent="-226313" defTabSz="905255">
              <a:spcBef>
                <a:spcPts val="0"/>
              </a:spcBef>
              <a:defRPr sz="1584"/>
            </a:pPr>
            <a:r>
              <a:rPr dirty="0"/>
              <a:t> </a:t>
            </a:r>
            <a:r>
              <a:rPr dirty="0" err="1"/>
              <a:t>Затем</a:t>
            </a:r>
            <a:r>
              <a:rPr dirty="0"/>
              <a:t> </a:t>
            </a:r>
            <a:r>
              <a:rPr dirty="0" err="1"/>
              <a:t>ширина</a:t>
            </a:r>
            <a:r>
              <a:rPr dirty="0"/>
              <a:t> и </a:t>
            </a:r>
            <a:r>
              <a:rPr dirty="0" err="1"/>
              <a:t>высота</a:t>
            </a:r>
            <a:r>
              <a:rPr dirty="0"/>
              <a:t> </a:t>
            </a:r>
            <a:r>
              <a:rPr dirty="0" err="1"/>
              <a:t>боксов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умолчанию</a:t>
            </a:r>
            <a:r>
              <a:rPr dirty="0"/>
              <a:t> </a:t>
            </a:r>
            <a:r>
              <a:rPr dirty="0" err="1"/>
              <a:t>рассчитываются</a:t>
            </a:r>
            <a:r>
              <a:rPr dirty="0"/>
              <a:t> </a:t>
            </a:r>
            <a:r>
              <a:rPr dirty="0" err="1"/>
              <a:t>как</a:t>
            </a:r>
            <a:r>
              <a:rPr dirty="0"/>
              <a:t>:</a:t>
            </a:r>
            <a:endParaRPr sz="1979" dirty="0"/>
          </a:p>
          <a:p>
            <a:pPr marL="678941" lvl="2" indent="-226313" defTabSz="905255">
              <a:spcBef>
                <a:spcPts val="0"/>
              </a:spcBef>
              <a:defRPr sz="1584"/>
            </a:pPr>
            <a:endParaRPr sz="1979" dirty="0"/>
          </a:p>
          <a:p>
            <a:pPr marL="678941" lvl="2" indent="-226313" defTabSz="905255">
              <a:spcBef>
                <a:spcPts val="0"/>
              </a:spcBef>
              <a:defRPr sz="1584"/>
            </a:pPr>
            <a:endParaRPr sz="1979" dirty="0"/>
          </a:p>
          <a:p>
            <a:pPr marL="678941" lvl="2" indent="-226313" defTabSz="905255">
              <a:spcBef>
                <a:spcPts val="0"/>
              </a:spcBef>
              <a:defRPr sz="1584"/>
            </a:pPr>
            <a:endParaRPr sz="1979" dirty="0"/>
          </a:p>
          <a:p>
            <a:pPr marL="678941" lvl="2" indent="-226313" defTabSz="905255">
              <a:spcBef>
                <a:spcPts val="0"/>
              </a:spcBef>
              <a:defRPr sz="1584"/>
            </a:pPr>
            <a:endParaRPr sz="1979" dirty="0"/>
          </a:p>
          <a:p>
            <a:pPr marL="678941" lvl="2" indent="-226313" defTabSz="905255">
              <a:spcBef>
                <a:spcPts val="0"/>
              </a:spcBef>
              <a:defRPr sz="1584"/>
            </a:pPr>
            <a:endParaRPr sz="1979" dirty="0"/>
          </a:p>
          <a:p>
            <a:pPr marL="678941" lvl="2" indent="-226313" defTabSz="905255">
              <a:spcBef>
                <a:spcPts val="0"/>
              </a:spcBef>
              <a:defRPr sz="1584"/>
            </a:pPr>
            <a:endParaRPr sz="1979" dirty="0"/>
          </a:p>
          <a:p>
            <a:pPr marL="678941" lvl="2" indent="-226313" defTabSz="905255">
              <a:spcBef>
                <a:spcPts val="0"/>
              </a:spcBef>
              <a:defRPr sz="1584"/>
            </a:pPr>
            <a:endParaRPr sz="1979" dirty="0"/>
          </a:p>
          <a:p>
            <a:pPr marL="226313" lvl="2" indent="-226313" defTabSz="905255">
              <a:spcBef>
                <a:spcPts val="0"/>
              </a:spcBef>
              <a:defRPr sz="1782"/>
            </a:pPr>
            <a:r>
              <a:rPr dirty="0" err="1"/>
              <a:t>То</a:t>
            </a:r>
            <a:r>
              <a:rPr dirty="0"/>
              <a:t> </a:t>
            </a:r>
            <a:r>
              <a:rPr dirty="0" err="1"/>
              <a:t>есть</a:t>
            </a:r>
            <a:r>
              <a:rPr dirty="0"/>
              <a:t> </a:t>
            </a:r>
            <a:r>
              <a:rPr dirty="0" err="1"/>
              <a:t>каждой</a:t>
            </a:r>
            <a:r>
              <a:rPr dirty="0"/>
              <a:t> </a:t>
            </a:r>
            <a:r>
              <a:rPr dirty="0" err="1"/>
              <a:t>клетке</a:t>
            </a:r>
            <a:r>
              <a:rPr dirty="0"/>
              <a:t> (</a:t>
            </a:r>
            <a:r>
              <a:rPr dirty="0" err="1"/>
              <a:t>напр</a:t>
            </a:r>
            <a:r>
              <a:rPr dirty="0"/>
              <a:t>. </a:t>
            </a:r>
            <a:r>
              <a:rPr dirty="0" err="1"/>
              <a:t>их</a:t>
            </a:r>
            <a:r>
              <a:rPr dirty="0"/>
              <a:t> 38х38) </a:t>
            </a:r>
            <a:r>
              <a:rPr dirty="0" err="1"/>
              <a:t>каждого</a:t>
            </a:r>
            <a:r>
              <a:rPr dirty="0"/>
              <a:t/>
            </a:r>
            <a:br>
              <a:rPr dirty="0"/>
            </a:br>
            <a:r>
              <a:rPr dirty="0"/>
              <a:t> </a:t>
            </a:r>
            <a:r>
              <a:rPr dirty="0" err="1"/>
              <a:t>выходного</a:t>
            </a:r>
            <a:r>
              <a:rPr dirty="0"/>
              <a:t> </a:t>
            </a:r>
            <a:r>
              <a:rPr dirty="0" err="1"/>
              <a:t>слоя</a:t>
            </a:r>
            <a:r>
              <a:rPr dirty="0"/>
              <a:t>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свой</a:t>
            </a:r>
            <a:r>
              <a:rPr dirty="0"/>
              <a:t> </a:t>
            </a:r>
            <a:r>
              <a:rPr dirty="0" err="1"/>
              <a:t>анхор</a:t>
            </a:r>
            <a:r>
              <a:rPr dirty="0"/>
              <a:t>, </a:t>
            </a:r>
            <a:br>
              <a:rPr dirty="0"/>
            </a:br>
            <a:r>
              <a:rPr dirty="0" err="1"/>
              <a:t>чью</a:t>
            </a:r>
            <a:r>
              <a:rPr dirty="0"/>
              <a:t> </a:t>
            </a:r>
            <a:r>
              <a:rPr dirty="0" err="1"/>
              <a:t>изначальные</a:t>
            </a:r>
            <a:r>
              <a:rPr dirty="0"/>
              <a:t> </a:t>
            </a:r>
            <a:r>
              <a:rPr dirty="0" err="1"/>
              <a:t>параметры</a:t>
            </a:r>
            <a:r>
              <a:rPr dirty="0"/>
              <a:t> (</a:t>
            </a:r>
            <a:r>
              <a:rPr dirty="0" err="1"/>
              <a:t>ширина</a:t>
            </a:r>
            <a:r>
              <a:rPr dirty="0"/>
              <a:t> и </a:t>
            </a:r>
            <a:r>
              <a:rPr dirty="0" err="1"/>
              <a:t>высота</a:t>
            </a:r>
            <a:r>
              <a:rPr dirty="0"/>
              <a:t>) </a:t>
            </a:r>
            <a:br>
              <a:rPr dirty="0"/>
            </a:br>
            <a:r>
              <a:rPr dirty="0" err="1"/>
              <a:t>рассчитанный</a:t>
            </a:r>
            <a:r>
              <a:rPr dirty="0"/>
              <a:t> </a:t>
            </a:r>
            <a:r>
              <a:rPr dirty="0" err="1"/>
              <a:t>вручную</a:t>
            </a:r>
            <a:r>
              <a:rPr dirty="0"/>
              <a:t>. </a:t>
            </a:r>
            <a:endParaRPr sz="1979" dirty="0"/>
          </a:p>
          <a:p>
            <a:pPr marL="678941" lvl="3" indent="-226313" defTabSz="905255">
              <a:spcBef>
                <a:spcPts val="0"/>
              </a:spcBef>
              <a:defRPr sz="1584"/>
            </a:pPr>
            <a:r>
              <a:rPr dirty="0" err="1"/>
              <a:t>Изначально</a:t>
            </a:r>
            <a:r>
              <a:rPr dirty="0"/>
              <a:t> </a:t>
            </a:r>
            <a:r>
              <a:rPr dirty="0" err="1"/>
              <a:t>координаты</a:t>
            </a:r>
            <a:r>
              <a:rPr dirty="0"/>
              <a:t> </a:t>
            </a:r>
            <a:r>
              <a:rPr dirty="0" err="1"/>
              <a:t>центра</a:t>
            </a:r>
            <a:r>
              <a:rPr dirty="0"/>
              <a:t> </a:t>
            </a:r>
            <a:r>
              <a:rPr dirty="0" err="1"/>
              <a:t>объекта</a:t>
            </a:r>
            <a:r>
              <a:rPr dirty="0"/>
              <a:t> </a:t>
            </a:r>
            <a:br>
              <a:rPr dirty="0"/>
            </a:br>
            <a:r>
              <a:rPr dirty="0" err="1"/>
              <a:t>считаются</a:t>
            </a:r>
            <a:r>
              <a:rPr dirty="0"/>
              <a:t> </a:t>
            </a:r>
            <a:r>
              <a:rPr dirty="0" err="1"/>
              <a:t>центром</a:t>
            </a:r>
            <a:r>
              <a:rPr dirty="0"/>
              <a:t> </a:t>
            </a:r>
            <a:r>
              <a:rPr dirty="0" err="1"/>
              <a:t>клетки</a:t>
            </a:r>
            <a:r>
              <a:rPr dirty="0"/>
              <a:t>. </a:t>
            </a:r>
            <a:endParaRPr sz="1782" dirty="0"/>
          </a:p>
          <a:p>
            <a:pPr marL="226313" lvl="2" indent="-226313" defTabSz="905255">
              <a:spcBef>
                <a:spcPts val="0"/>
              </a:spcBef>
              <a:defRPr sz="1782"/>
            </a:pPr>
            <a:r>
              <a:rPr dirty="0" err="1"/>
              <a:t>При</a:t>
            </a:r>
            <a:r>
              <a:rPr dirty="0"/>
              <a:t> </a:t>
            </a:r>
            <a:r>
              <a:rPr dirty="0" err="1"/>
              <a:t>этом</a:t>
            </a:r>
            <a:r>
              <a:rPr dirty="0"/>
              <a:t> </a:t>
            </a:r>
            <a:r>
              <a:rPr dirty="0" err="1"/>
              <a:t>клетка</a:t>
            </a:r>
            <a:r>
              <a:rPr dirty="0"/>
              <a:t> </a:t>
            </a:r>
            <a:r>
              <a:rPr dirty="0" err="1"/>
              <a:t>дает</a:t>
            </a:r>
            <a:r>
              <a:rPr dirty="0"/>
              <a:t> </a:t>
            </a:r>
            <a:r>
              <a:rPr dirty="0" err="1"/>
              <a:t>оценки</a:t>
            </a:r>
            <a:r>
              <a:rPr dirty="0"/>
              <a:t> </a:t>
            </a:r>
            <a:r>
              <a:rPr dirty="0" err="1"/>
              <a:t>смещения</a:t>
            </a:r>
            <a:r>
              <a:rPr dirty="0"/>
              <a:t> </a:t>
            </a:r>
            <a:r>
              <a:rPr dirty="0" err="1"/>
              <a:t>центра</a:t>
            </a:r>
            <a:r>
              <a:rPr dirty="0"/>
              <a:t> </a:t>
            </a:r>
            <a:br>
              <a:rPr dirty="0"/>
            </a:br>
            <a:r>
              <a:rPr dirty="0"/>
              <a:t>и </a:t>
            </a:r>
            <a:r>
              <a:rPr dirty="0" err="1"/>
              <a:t>габаритов</a:t>
            </a:r>
            <a:r>
              <a:rPr dirty="0"/>
              <a:t> </a:t>
            </a:r>
            <a:r>
              <a:rPr dirty="0" err="1"/>
              <a:t>относительно</a:t>
            </a:r>
            <a:r>
              <a:rPr dirty="0"/>
              <a:t> </a:t>
            </a:r>
            <a:r>
              <a:rPr dirty="0" err="1"/>
              <a:t>изначальны</a:t>
            </a:r>
            <a:r>
              <a:rPr dirty="0"/>
              <a:t>.</a:t>
            </a:r>
            <a:endParaRPr sz="1979" dirty="0"/>
          </a:p>
          <a:p>
            <a:pPr marL="226313" lvl="2" indent="-226313" defTabSz="905255">
              <a:spcBef>
                <a:spcPts val="0"/>
              </a:spcBef>
              <a:defRPr sz="1782"/>
            </a:pPr>
            <a:r>
              <a:rPr dirty="0" err="1"/>
              <a:t>Итоговое</a:t>
            </a:r>
            <a:r>
              <a:rPr dirty="0"/>
              <a:t> </a:t>
            </a:r>
            <a:r>
              <a:rPr dirty="0" err="1"/>
              <a:t>решение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объекту</a:t>
            </a:r>
            <a:r>
              <a:rPr dirty="0"/>
              <a:t> </a:t>
            </a:r>
            <a:r>
              <a:rPr dirty="0" err="1"/>
              <a:t>принимается</a:t>
            </a:r>
            <a:r>
              <a:rPr dirty="0"/>
              <a:t> NMS</a:t>
            </a:r>
            <a:endParaRPr sz="1979" dirty="0"/>
          </a:p>
          <a:p>
            <a:pPr marL="678941" lvl="3" indent="-226313" defTabSz="905255">
              <a:spcBef>
                <a:spcPts val="0"/>
              </a:spcBef>
              <a:defRPr sz="1782"/>
            </a:pPr>
            <a:r>
              <a:rPr dirty="0" err="1"/>
              <a:t>Порог</a:t>
            </a:r>
            <a:r>
              <a:rPr dirty="0"/>
              <a:t> </a:t>
            </a:r>
            <a:r>
              <a:rPr dirty="0" err="1"/>
              <a:t>отбора</a:t>
            </a:r>
            <a:r>
              <a:rPr dirty="0"/>
              <a:t> </a:t>
            </a:r>
            <a:r>
              <a:rPr dirty="0" err="1"/>
              <a:t>Bbox</a:t>
            </a:r>
            <a:r>
              <a:rPr dirty="0"/>
              <a:t> </a:t>
            </a:r>
            <a:r>
              <a:rPr dirty="0" err="1"/>
              <a:t>IoU</a:t>
            </a:r>
            <a:r>
              <a:rPr dirty="0"/>
              <a:t> 0.5 – </a:t>
            </a:r>
            <a:r>
              <a:rPr dirty="0" err="1"/>
              <a:t>такие</a:t>
            </a:r>
            <a:r>
              <a:rPr dirty="0"/>
              <a:t> </a:t>
            </a:r>
            <a:r>
              <a:rPr dirty="0" err="1"/>
              <a:t>клетки</a:t>
            </a:r>
            <a:r>
              <a:rPr dirty="0"/>
              <a:t> </a:t>
            </a:r>
            <a:r>
              <a:rPr dirty="0" err="1"/>
              <a:t>считаются</a:t>
            </a:r>
            <a:r>
              <a:rPr dirty="0"/>
              <a:t/>
            </a:r>
            <a:br>
              <a:rPr dirty="0"/>
            </a:br>
            <a:r>
              <a:rPr dirty="0" err="1"/>
              <a:t>позитивными</a:t>
            </a:r>
            <a:r>
              <a:rPr dirty="0"/>
              <a:t>, </a:t>
            </a:r>
            <a:r>
              <a:rPr dirty="0" err="1"/>
              <a:t>они</a:t>
            </a:r>
            <a:r>
              <a:rPr dirty="0"/>
              <a:t> </a:t>
            </a:r>
            <a:r>
              <a:rPr dirty="0" err="1"/>
              <a:t>участвуют</a:t>
            </a:r>
            <a:r>
              <a:rPr dirty="0"/>
              <a:t> в score.</a:t>
            </a:r>
          </a:p>
        </p:txBody>
      </p:sp>
      <p:pic>
        <p:nvPicPr>
          <p:cNvPr id="4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22" y="2278473"/>
            <a:ext cx="5855154" cy="1585912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Прямоугольник 2"/>
          <p:cNvSpPr txBox="1"/>
          <p:nvPr/>
        </p:nvSpPr>
        <p:spPr>
          <a:xfrm>
            <a:off x="4319159" y="3204678"/>
            <a:ext cx="22045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t>and aspect ratio = 1.</a:t>
            </a:r>
          </a:p>
        </p:txBody>
      </p:sp>
      <p:sp>
        <p:nvSpPr>
          <p:cNvPr id="433" name="Прямоугольник 4"/>
          <p:cNvSpPr txBox="1"/>
          <p:nvPr/>
        </p:nvSpPr>
        <p:spPr>
          <a:xfrm>
            <a:off x="5836920" y="5915805"/>
            <a:ext cx="6004560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https://jonathan-hui.medium.com/ssd-object-detection-single-shot-multibox-detector-for-real-time-processing-9bd8deac0e06</a:t>
            </a:r>
          </a:p>
        </p:txBody>
      </p:sp>
      <p:pic>
        <p:nvPicPr>
          <p:cNvPr id="43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478" y="3864385"/>
            <a:ext cx="5717722" cy="2855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127" y="2608650"/>
            <a:ext cx="4133851" cy="504827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TextBox 7"/>
          <p:cNvSpPr txBox="1"/>
          <p:nvPr/>
        </p:nvSpPr>
        <p:spPr>
          <a:xfrm>
            <a:off x="8746373" y="2284678"/>
            <a:ext cx="186574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Расчет масштабов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r>
              <a:t>SSD (single short detector)</a:t>
            </a:r>
          </a:p>
        </p:txBody>
      </p:sp>
      <p:sp>
        <p:nvSpPr>
          <p:cNvPr id="439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7"/>
            <a:ext cx="11600871" cy="5674929"/>
          </a:xfrm>
          <a:prstGeom prst="rect">
            <a:avLst/>
          </a:prstGeom>
        </p:spPr>
        <p:txBody>
          <a:bodyPr/>
          <a:lstStyle/>
          <a:p>
            <a:pPr marL="266700" lvl="3" indent="-266700">
              <a:lnSpc>
                <a:spcPct val="100000"/>
              </a:lnSpc>
              <a:spcBef>
                <a:spcPts val="0"/>
              </a:spcBef>
              <a:defRPr sz="1800"/>
            </a:pPr>
            <a:r>
              <a:t>При расчете функции потерь учитываются только позитивные клетки (те, где IoU &gt; 0.5),</a:t>
            </a:r>
          </a:p>
          <a:p>
            <a:pPr marL="723900" lvl="4" indent="-266700">
              <a:lnSpc>
                <a:spcPct val="100000"/>
              </a:lnSpc>
              <a:spcBef>
                <a:spcPts val="0"/>
              </a:spcBef>
              <a:defRPr sz="1800"/>
            </a:pPr>
            <a:r>
              <a:t>При расчете точности классификации тут вводится штраф за неправильный класс</a:t>
            </a:r>
          </a:p>
          <a:p>
            <a:pPr marL="266700" lvl="3" indent="-266700">
              <a:lnSpc>
                <a:spcPct val="100000"/>
              </a:lnSpc>
              <a:spcBef>
                <a:spcPts val="0"/>
              </a:spcBef>
              <a:defRPr sz="1800"/>
            </a:pPr>
            <a:r>
              <a:t>Клетки с IoU &lt; 0.5 считаются 0 классом, для них вводится штраф за не нелуевой класс.</a:t>
            </a:r>
          </a:p>
          <a:p>
            <a:pPr marL="266700" lvl="3" indent="-266700">
              <a:lnSpc>
                <a:spcPct val="100000"/>
              </a:lnSpc>
              <a:spcBef>
                <a:spcPts val="0"/>
              </a:spcBef>
              <a:defRPr sz="1800"/>
            </a:pPr>
            <a:r>
              <a:t>Функция потерь из двух частей: локализация и confidence score.</a:t>
            </a:r>
          </a:p>
        </p:txBody>
      </p:sp>
      <p:sp>
        <p:nvSpPr>
          <p:cNvPr id="440" name="Прямоугольник 2"/>
          <p:cNvSpPr txBox="1"/>
          <p:nvPr/>
        </p:nvSpPr>
        <p:spPr>
          <a:xfrm>
            <a:off x="4328212" y="3256743"/>
            <a:ext cx="22045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t>and aspect ratio = 1.</a:t>
            </a:r>
          </a:p>
        </p:txBody>
      </p:sp>
      <p:sp>
        <p:nvSpPr>
          <p:cNvPr id="441" name="Прямоугольник 4"/>
          <p:cNvSpPr txBox="1"/>
          <p:nvPr/>
        </p:nvSpPr>
        <p:spPr>
          <a:xfrm>
            <a:off x="5836920" y="5915805"/>
            <a:ext cx="6004560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https://jonathan-hui.medium.com/ssd-object-detection-single-shot-multibox-detector-for-real-time-processing-9bd8deac0e06</a:t>
            </a:r>
          </a:p>
        </p:txBody>
      </p:sp>
      <p:pic>
        <p:nvPicPr>
          <p:cNvPr id="4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0" y="2135757"/>
            <a:ext cx="7610476" cy="2971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18" y="5149041"/>
            <a:ext cx="7753351" cy="153352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Прямоугольник 5"/>
          <p:cNvSpPr txBox="1"/>
          <p:nvPr/>
        </p:nvSpPr>
        <p:spPr>
          <a:xfrm>
            <a:off x="6926447" y="2918583"/>
            <a:ext cx="6004561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где N - количество положительных совпадений, </a:t>
            </a:r>
            <a:br/>
            <a:r>
              <a:t>а α - вес потери локализации.</a:t>
            </a:r>
          </a:p>
        </p:txBody>
      </p:sp>
      <p:sp>
        <p:nvSpPr>
          <p:cNvPr id="446" name="TextBox 7"/>
          <p:cNvSpPr txBox="1"/>
          <p:nvPr/>
        </p:nvSpPr>
        <p:spPr>
          <a:xfrm>
            <a:off x="6609606" y="3735958"/>
            <a:ext cx="5231874" cy="2085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dirty="0"/>
              <a:t>Hard negative Mining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dirty="0" err="1"/>
              <a:t>Так</a:t>
            </a:r>
            <a:r>
              <a:rPr dirty="0"/>
              <a:t>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негативных</a:t>
            </a:r>
            <a:r>
              <a:rPr dirty="0"/>
              <a:t> </a:t>
            </a:r>
            <a:r>
              <a:rPr dirty="0" err="1"/>
              <a:t>клеток</a:t>
            </a:r>
            <a:r>
              <a:rPr dirty="0"/>
              <a:t> (</a:t>
            </a:r>
            <a:r>
              <a:rPr dirty="0" err="1"/>
              <a:t>фон</a:t>
            </a:r>
            <a:r>
              <a:rPr dirty="0"/>
              <a:t>) </a:t>
            </a:r>
            <a:r>
              <a:rPr dirty="0" err="1"/>
              <a:t>слишком</a:t>
            </a:r>
            <a:r>
              <a:rPr dirty="0"/>
              <a:t> </a:t>
            </a:r>
            <a:r>
              <a:rPr dirty="0" err="1"/>
              <a:t>много</a:t>
            </a:r>
            <a:r>
              <a:rPr dirty="0"/>
              <a:t>, </a:t>
            </a:r>
            <a:r>
              <a:rPr dirty="0" err="1"/>
              <a:t>их</a:t>
            </a:r>
            <a:r>
              <a:rPr dirty="0"/>
              <a:t> </a:t>
            </a:r>
            <a:r>
              <a:rPr dirty="0" err="1"/>
              <a:t>сортируют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conf</a:t>
            </a:r>
            <a:r>
              <a:rPr dirty="0"/>
              <a:t> loss.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dirty="0"/>
              <a:t>В </a:t>
            </a:r>
            <a:r>
              <a:rPr dirty="0" err="1"/>
              <a:t>итоговый</a:t>
            </a:r>
            <a:r>
              <a:rPr dirty="0"/>
              <a:t> </a:t>
            </a:r>
            <a:r>
              <a:rPr dirty="0" err="1"/>
              <a:t>расчет</a:t>
            </a:r>
            <a:r>
              <a:rPr dirty="0"/>
              <a:t> </a:t>
            </a:r>
            <a:r>
              <a:rPr dirty="0" err="1"/>
              <a:t>потерь</a:t>
            </a:r>
            <a:r>
              <a:rPr dirty="0"/>
              <a:t> </a:t>
            </a:r>
            <a:r>
              <a:rPr dirty="0" err="1"/>
              <a:t>выбираются</a:t>
            </a:r>
            <a:r>
              <a:rPr dirty="0"/>
              <a:t> </a:t>
            </a:r>
            <a:r>
              <a:rPr dirty="0" err="1"/>
              <a:t>только</a:t>
            </a:r>
            <a:r>
              <a:rPr dirty="0"/>
              <a:t> </a:t>
            </a:r>
            <a:r>
              <a:rPr dirty="0" err="1"/>
              <a:t>клетки</a:t>
            </a:r>
            <a:r>
              <a:rPr dirty="0"/>
              <a:t> с </a:t>
            </a:r>
            <a:r>
              <a:rPr dirty="0" err="1"/>
              <a:t>макс</a:t>
            </a:r>
            <a:r>
              <a:rPr dirty="0"/>
              <a:t>. </a:t>
            </a:r>
            <a:r>
              <a:rPr dirty="0" err="1"/>
              <a:t>значением</a:t>
            </a:r>
            <a:r>
              <a:rPr dirty="0"/>
              <a:t> loss, </a:t>
            </a:r>
            <a:br>
              <a:rPr dirty="0"/>
            </a:br>
            <a:r>
              <a:rPr dirty="0" err="1"/>
              <a:t>так</a:t>
            </a:r>
            <a:r>
              <a:rPr dirty="0"/>
              <a:t>, </a:t>
            </a:r>
            <a:r>
              <a:rPr dirty="0" err="1"/>
              <a:t>чтобы</a:t>
            </a:r>
            <a:r>
              <a:rPr dirty="0"/>
              <a:t> </a:t>
            </a:r>
            <a:r>
              <a:rPr dirty="0" err="1"/>
              <a:t>отношение</a:t>
            </a:r>
            <a:r>
              <a:rPr dirty="0"/>
              <a:t> </a:t>
            </a:r>
            <a:r>
              <a:rPr dirty="0" err="1"/>
              <a:t>числу</a:t>
            </a:r>
            <a:r>
              <a:rPr dirty="0"/>
              <a:t> </a:t>
            </a:r>
            <a:r>
              <a:rPr dirty="0" err="1"/>
              <a:t>позитв</a:t>
            </a:r>
            <a:r>
              <a:rPr dirty="0"/>
              <a:t>. </a:t>
            </a:r>
            <a:r>
              <a:rPr dirty="0" err="1"/>
              <a:t>Клеток</a:t>
            </a:r>
            <a:r>
              <a:rPr dirty="0"/>
              <a:t/>
            </a:r>
            <a:br>
              <a:rPr dirty="0"/>
            </a:br>
            <a:r>
              <a:rPr dirty="0" err="1"/>
              <a:t>было</a:t>
            </a:r>
            <a:r>
              <a:rPr dirty="0"/>
              <a:t>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менее</a:t>
            </a:r>
            <a:r>
              <a:rPr dirty="0"/>
              <a:t> 3:1</a:t>
            </a:r>
          </a:p>
        </p:txBody>
      </p:sp>
      <p:pic>
        <p:nvPicPr>
          <p:cNvPr id="1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775" y="2510026"/>
            <a:ext cx="5457825" cy="400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Прямоугольник 7"/>
          <p:cNvSpPr txBox="1"/>
          <p:nvPr/>
        </p:nvSpPr>
        <p:spPr>
          <a:xfrm>
            <a:off x="1043246" y="4457751"/>
            <a:ext cx="6004561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https://towardsdatascience.com/review-ssd-single-shot-detector-object-detection-851a94607d11</a:t>
            </a:r>
          </a:p>
        </p:txBody>
      </p:sp>
      <p:sp>
        <p:nvSpPr>
          <p:cNvPr id="449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r>
              <a:t>SSD (single short detector)</a:t>
            </a:r>
          </a:p>
        </p:txBody>
      </p:sp>
      <p:sp>
        <p:nvSpPr>
          <p:cNvPr id="450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7"/>
            <a:ext cx="11600871" cy="5674929"/>
          </a:xfrm>
          <a:prstGeom prst="rect">
            <a:avLst/>
          </a:prstGeom>
        </p:spPr>
        <p:txBody>
          <a:bodyPr/>
          <a:lstStyle/>
          <a:p>
            <a:pPr marL="266700" lvl="3" indent="-266700">
              <a:lnSpc>
                <a:spcPct val="100000"/>
              </a:lnSpc>
              <a:spcBef>
                <a:spcPts val="0"/>
              </a:spcBef>
              <a:defRPr sz="2000"/>
            </a:pPr>
            <a:r>
              <a:t>При обучении данные аргументируют: </a:t>
            </a:r>
            <a:endParaRPr sz="1800"/>
          </a:p>
          <a:p>
            <a:pPr marL="723900" lvl="4" indent="-266700">
              <a:lnSpc>
                <a:spcPct val="100000"/>
              </a:lnSpc>
              <a:spcBef>
                <a:spcPts val="0"/>
              </a:spcBef>
              <a:defRPr sz="2000"/>
            </a:pPr>
            <a:r>
              <a:t>flipping, cropping, and color distortion</a:t>
            </a:r>
            <a:endParaRPr sz="1800"/>
          </a:p>
          <a:p>
            <a:pPr>
              <a:defRPr sz="2000"/>
            </a:pPr>
            <a:r>
              <a:t>Для выделения очень маленьких объетов используется аутментация ZoomOut</a:t>
            </a:r>
          </a:p>
          <a:p>
            <a:pPr>
              <a:defRPr sz="2000"/>
            </a:pPr>
            <a:r>
              <a:t>А также выбор одного из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t>Use the original,</a:t>
            </a:r>
            <a:endParaRPr sz="2400"/>
          </a:p>
          <a:p>
            <a:pPr marL="685800" lvl="1" indent="-228600">
              <a:spcBef>
                <a:spcPts val="500"/>
              </a:spcBef>
              <a:defRPr sz="2000"/>
            </a:pPr>
            <a:r>
              <a:t>Sample a patch with IoU of 0.1, 0.3, 0.5, 0.7 or 0.9,</a:t>
            </a:r>
            <a:endParaRPr sz="2400"/>
          </a:p>
          <a:p>
            <a:pPr marL="685800" lvl="1" indent="-228600">
              <a:spcBef>
                <a:spcPts val="500"/>
              </a:spcBef>
              <a:defRPr sz="2000"/>
            </a:pPr>
            <a:r>
              <a:t>Randomly sample a patch.</a:t>
            </a:r>
            <a:endParaRPr sz="2400"/>
          </a:p>
          <a:p>
            <a:pPr marL="685800" lvl="1" indent="-228600">
              <a:spcBef>
                <a:spcPts val="500"/>
              </a:spcBef>
              <a:defRPr sz="2000"/>
            </a:pPr>
            <a:endParaRPr sz="2400"/>
          </a:p>
          <a:p>
            <a:pPr marL="268288" lvl="4" indent="-266700">
              <a:lnSpc>
                <a:spcPct val="100000"/>
              </a:lnSpc>
              <a:spcBef>
                <a:spcPts val="0"/>
              </a:spcBef>
              <a:defRPr sz="1800"/>
            </a:pPr>
            <a:r>
              <a:t>В основе архитектуры сети VGG Net, однако в FC6, FC7 вставлен Atorus Convolution (dialed Conv)</a:t>
            </a:r>
          </a:p>
          <a:p>
            <a:pPr marL="268288" lvl="4" indent="-266700">
              <a:lnSpc>
                <a:spcPct val="100000"/>
              </a:lnSpc>
              <a:spcBef>
                <a:spcPts val="0"/>
              </a:spcBef>
              <a:defRPr sz="1800"/>
            </a:pPr>
            <a:r>
              <a:t>Доступны 2 конфигурации сети SSD512, SSD300 (размер изображения 512х512 и 300х300)</a:t>
            </a:r>
          </a:p>
        </p:txBody>
      </p:sp>
      <p:pic>
        <p:nvPicPr>
          <p:cNvPr id="45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25" y="4958157"/>
            <a:ext cx="9680576" cy="16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164" y="2411685"/>
            <a:ext cx="3768436" cy="1268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9061"/>
          <a:stretch/>
        </p:blipFill>
        <p:spPr>
          <a:xfrm>
            <a:off x="859678" y="4061594"/>
            <a:ext cx="8912198" cy="2555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21293" y="1147454"/>
            <a:ext cx="8067230" cy="8180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220548" y="4377335"/>
            <a:ext cx="2227501" cy="270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 smtClean="0">
                <a:solidFill>
                  <a:schemeClr val="bg1"/>
                </a:solidFill>
              </a:rPr>
              <a:t>ResNet</a:t>
            </a:r>
            <a:r>
              <a:rPr lang="en-US" sz="1800" dirty="0" smtClean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32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30" y="3964549"/>
            <a:ext cx="6315519" cy="2619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 smtClean="0">
                <a:solidFill>
                  <a:schemeClr val="bg1"/>
                </a:solidFill>
              </a:rPr>
              <a:t>меньше </a:t>
            </a:r>
            <a:r>
              <a:rPr lang="ru-RU" sz="2400" dirty="0">
                <a:solidFill>
                  <a:schemeClr val="bg1"/>
                </a:solidFill>
              </a:rPr>
              <a:t>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3475230"/>
            <a:ext cx="7924800" cy="3286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59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в клетке есть </a:t>
                </a:r>
                <a:r>
                  <a:rPr lang="ru-RU" sz="2000" dirty="0">
                    <a:solidFill>
                      <a:schemeClr val="bg1"/>
                    </a:solidFill>
                  </a:rPr>
                  <a:t>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в </a:t>
                </a:r>
                <a:r>
                  <a:rPr lang="en-US" sz="2000" dirty="0" err="1" smtClean="0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и </a:t>
                </a:r>
                <a:r>
                  <a:rPr lang="ru-RU" sz="2000" dirty="0">
                    <a:solidFill>
                      <a:schemeClr val="bg1"/>
                    </a:solidFill>
                  </a:rPr>
                  <a:t>0 если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нет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16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dirty="0" smtClean="0"/>
              <a:t>Regression (</a:t>
            </a:r>
            <a:r>
              <a:rPr lang="en-US" dirty="0" err="1" smtClean="0"/>
              <a:t>Bbox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Confidence (</a:t>
            </a:r>
            <a:r>
              <a:rPr dirty="0" err="1"/>
              <a:t>Bbox</a:t>
            </a:r>
            <a:r>
              <a:rPr dirty="0"/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dirty="0" smtClean="0"/>
              <a:t>Classification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1"/>
                </a:solidFill>
              </a:rPr>
              <a:t>Задача регрессионная, даже для классификации</a:t>
            </a: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333333"/>
                    </a:solidFill>
                    <a:latin typeface="-apple-system"/>
                  </a:rPr>
                  <a:t>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-apple-system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u-RU" b="0" i="1" dirty="0">
                  <a:latin typeface="Cambria Math" panose="02040503050406030204" pitchFamily="18" charset="0"/>
                </a:endParaRPr>
              </a:p>
              <a:p>
                <a:pPr algn="r"/>
                <a:r>
                  <a:rPr lang="ru-RU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-apple-system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r>
                  <a:rPr lang="en-US" dirty="0" smtClean="0"/>
                  <a:t>General loss</a:t>
                </a:r>
                <a:r>
                  <a:rPr lang="ru-RU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82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 smtClean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 smtClean="0">
                <a:solidFill>
                  <a:schemeClr val="bg1"/>
                </a:solidFill>
              </a:rPr>
              <a:t>разных</a:t>
            </a:r>
            <a:r>
              <a:rPr sz="2200" dirty="0" smtClean="0">
                <a:solidFill>
                  <a:schemeClr val="bg1"/>
                </a:solidFill>
              </a:rPr>
              <a:t> </a:t>
            </a:r>
            <a:r>
              <a:rPr sz="2200" dirty="0" err="1" smtClean="0">
                <a:solidFill>
                  <a:schemeClr val="bg1"/>
                </a:solidFill>
              </a:rPr>
              <a:t>масштаб</a:t>
            </a:r>
            <a:r>
              <a:rPr lang="ru-RU" sz="2200" dirty="0" smtClean="0">
                <a:solidFill>
                  <a:schemeClr val="bg1"/>
                </a:solidFill>
              </a:rPr>
              <a:t>ах</a:t>
            </a:r>
            <a:r>
              <a:rPr sz="2200" dirty="0" smtClean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sz="2300" dirty="0" err="1">
                    <a:solidFill>
                      <a:schemeClr val="bg1"/>
                    </a:solidFill>
                  </a:rPr>
                  <a:t>Для</a:t>
                </a:r>
                <a:r>
                  <a:rPr sz="2300" dirty="0">
                    <a:solidFill>
                      <a:schemeClr val="bg1"/>
                    </a:solidFill>
                  </a:rPr>
                  <a:t> </a:t>
                </a:r>
                <a:r>
                  <a:rPr sz="2300" dirty="0" err="1">
                    <a:solidFill>
                      <a:schemeClr val="bg1"/>
                    </a:solidFill>
                  </a:rPr>
                  <a:t>выделенных</a:t>
                </a:r>
                <a:r>
                  <a:rPr sz="2300" dirty="0">
                    <a:solidFill>
                      <a:schemeClr val="bg1"/>
                    </a:solidFill>
                  </a:rPr>
                  <a:t> </a:t>
                </a:r>
                <a:r>
                  <a:rPr sz="2300" dirty="0" err="1">
                    <a:solidFill>
                      <a:schemeClr val="bg1"/>
                    </a:solidFill>
                  </a:rPr>
                  <a:t>карт</a:t>
                </a:r>
                <a:r>
                  <a:rPr sz="2300" dirty="0">
                    <a:solidFill>
                      <a:schemeClr val="bg1"/>
                    </a:solidFill>
                  </a:rPr>
                  <a:t> </a:t>
                </a:r>
                <a:r>
                  <a:rPr sz="23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sz="2300" dirty="0">
                    <a:solidFill>
                      <a:schemeClr val="bg1"/>
                    </a:solidFill>
                  </a:rPr>
                  <a:t> </a:t>
                </a:r>
                <a:r>
                  <a:rPr sz="2300" dirty="0" err="1">
                    <a:solidFill>
                      <a:schemeClr val="bg1"/>
                    </a:solidFill>
                  </a:rPr>
                  <a:t>используются</a:t>
                </a:r>
                <a:r>
                  <a:rPr sz="2300" dirty="0">
                    <a:solidFill>
                      <a:schemeClr val="bg1"/>
                    </a:solidFill>
                  </a:rPr>
                  <a:t> </a:t>
                </a:r>
                <a:r>
                  <a:rPr sz="2300" dirty="0" err="1">
                    <a:solidFill>
                      <a:schemeClr val="bg1"/>
                    </a:solidFill>
                  </a:rPr>
                  <a:t>свертки</a:t>
                </a:r>
                <a:r>
                  <a:rPr sz="2300" dirty="0">
                    <a:solidFill>
                      <a:schemeClr val="bg1"/>
                    </a:solidFill>
                  </a:rPr>
                  <a:t> (</a:t>
                </a:r>
                <a:r>
                  <a:rPr sz="2300" dirty="0" err="1">
                    <a:solidFill>
                      <a:schemeClr val="bg1"/>
                    </a:solidFill>
                  </a:rPr>
                  <a:t>подобно</a:t>
                </a:r>
                <a:r>
                  <a:rPr sz="2300" dirty="0">
                    <a:solidFill>
                      <a:schemeClr val="bg1"/>
                    </a:solidFill>
                  </a:rPr>
                  <a:t> RPN).</a:t>
                </a:r>
                <a:r>
                  <a:rPr lang="ru-RU" sz="2300" dirty="0">
                    <a:solidFill>
                      <a:schemeClr val="bg1"/>
                    </a:solidFill>
                  </a:rPr>
                  <a:t> для</a:t>
                </a:r>
                <a:endParaRPr sz="2300" dirty="0">
                  <a:solidFill>
                    <a:schemeClr val="bg1"/>
                  </a:solidFill>
                </a:endParaRPr>
              </a:p>
              <a:p>
                <a:pPr marL="6858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dirty="0" err="1">
                    <a:solidFill>
                      <a:schemeClr val="bg1"/>
                    </a:solidFill>
                  </a:rPr>
                  <a:t>Выход</a:t>
                </a:r>
                <a:r>
                  <a:rPr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- </a:t>
                </a:r>
                <a:r>
                  <a:rPr dirty="0">
                    <a:solidFill>
                      <a:schemeClr val="bg1"/>
                    </a:solidFill>
                  </a:rPr>
                  <a:t>21  </a:t>
                </a:r>
                <a:r>
                  <a:rPr dirty="0" err="1">
                    <a:solidFill>
                      <a:schemeClr val="bg1"/>
                    </a:solidFill>
                  </a:rPr>
                  <a:t>класс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dirty="0" err="1">
                    <a:solidFill>
                      <a:schemeClr val="bg1"/>
                    </a:solidFill>
                  </a:rPr>
                  <a:t>confedences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  <a:r>
                  <a:rPr dirty="0">
                    <a:solidFill>
                      <a:schemeClr val="bg1"/>
                    </a:solidFill>
                  </a:rPr>
                  <a:t> и 4 </a:t>
                </a:r>
                <a:r>
                  <a:rPr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dirty="0">
                    <a:solidFill>
                      <a:schemeClr val="bg1"/>
                    </a:solidFill>
                  </a:rPr>
                  <a:t> Bounding Box (</a:t>
                </a:r>
                <a:r>
                  <a:rPr dirty="0" err="1">
                    <a:solidFill>
                      <a:schemeClr val="bg1"/>
                    </a:solidFill>
                  </a:rPr>
                  <a:t>Bbox</a:t>
                </a:r>
                <a:r>
                  <a:rPr dirty="0">
                    <a:solidFill>
                      <a:schemeClr val="bg1"/>
                    </a:solidFill>
                  </a:rPr>
                  <a:t>)</a:t>
                </a:r>
                <a:r>
                  <a:rPr lang="ru-RU" dirty="0">
                    <a:solidFill>
                      <a:schemeClr val="bg1"/>
                    </a:solidFill>
                  </a:rPr>
                  <a:t> для каждого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анхора</a:t>
                </a:r>
                <a:r>
                  <a:rPr dirty="0">
                    <a:solidFill>
                      <a:schemeClr val="bg1"/>
                    </a:solidFill>
                  </a:rPr>
                  <a:t>.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Регионов может быть разное количество для разного масштаба карты признаков, для каждой клетки 4-6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300" dirty="0">
                    <a:solidFill>
                      <a:schemeClr val="bg1"/>
                    </a:solidFill>
                  </a:rPr>
                  <a:t> подобранных особым образом.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300" dirty="0">
                    <a:solidFill>
                      <a:schemeClr val="bg1"/>
                    </a:solidFill>
                  </a:rPr>
                  <a:t>регионов кандидатов.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l="-656" t="-872" r="-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55" y="3387416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63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Большинство регионов пустые,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ru-RU" sz="2400" dirty="0">
                <a:solidFill>
                  <a:schemeClr val="bg1"/>
                </a:solidFill>
              </a:rPr>
              <a:t>фон</a:t>
            </a:r>
            <a:r>
              <a:rPr lang="en-US" sz="2400" dirty="0">
                <a:solidFill>
                  <a:schemeClr val="bg1"/>
                </a:solidFill>
              </a:rPr>
              <a:t>, negative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samples)</a:t>
            </a:r>
            <a:r>
              <a:rPr lang="ru-RU" sz="2400" dirty="0">
                <a:solidFill>
                  <a:schemeClr val="bg1"/>
                </a:solidFill>
              </a:rPr>
              <a:t> – задача с дисбалансом.</a:t>
            </a:r>
          </a:p>
          <a:p>
            <a:pPr marL="1600200" lvl="4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Регионы с объектами называются </a:t>
            </a:r>
            <a:r>
              <a:rPr lang="en-US" sz="2200" dirty="0">
                <a:solidFill>
                  <a:schemeClr val="bg1"/>
                </a:solidFill>
              </a:rPr>
              <a:t>positive samples.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Для компенсации дисбаланса</a:t>
            </a:r>
            <a:r>
              <a:rPr lang="en-US" sz="2400" dirty="0">
                <a:solidFill>
                  <a:schemeClr val="bg1"/>
                </a:solidFill>
              </a:rPr>
              <a:t> positive/ negative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samples </a:t>
            </a:r>
            <a:r>
              <a:rPr lang="ru-RU" sz="2400" dirty="0">
                <a:solidFill>
                  <a:schemeClr val="bg1"/>
                </a:solidFill>
              </a:rPr>
              <a:t>используется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Hard Negative Mining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– при расчете функции потерь </a:t>
            </a:r>
            <a:r>
              <a:rPr lang="ru-RU" sz="2400" dirty="0" smtClean="0">
                <a:solidFill>
                  <a:schemeClr val="bg1"/>
                </a:solidFill>
              </a:rPr>
              <a:t>отношение числа регионов с объектом </a:t>
            </a:r>
            <a:r>
              <a:rPr lang="en-US" sz="2400" dirty="0" smtClean="0">
                <a:solidFill>
                  <a:schemeClr val="bg1"/>
                </a:solidFill>
              </a:rPr>
              <a:t>(positive</a:t>
            </a:r>
            <a:r>
              <a:rPr lang="en-US" sz="2400" dirty="0">
                <a:solidFill>
                  <a:schemeClr val="bg1"/>
                </a:solidFill>
              </a:rPr>
              <a:t>) </a:t>
            </a:r>
            <a:r>
              <a:rPr lang="ru-RU" sz="2400" dirty="0">
                <a:solidFill>
                  <a:schemeClr val="bg1"/>
                </a:solidFill>
              </a:rPr>
              <a:t>к пустым регионом </a:t>
            </a:r>
            <a:r>
              <a:rPr lang="ru-RU" sz="2400" dirty="0" smtClean="0">
                <a:solidFill>
                  <a:schemeClr val="bg1"/>
                </a:solidFill>
              </a:rPr>
              <a:t>фиксировано 1:3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marL="1600200" lvl="4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Среди пустых регионов выбираются те, для которых </a:t>
            </a:r>
            <a:r>
              <a:rPr lang="en-US" sz="2400" dirty="0">
                <a:solidFill>
                  <a:schemeClr val="bg1"/>
                </a:solidFill>
              </a:rPr>
              <a:t>score </a:t>
            </a:r>
            <a:r>
              <a:rPr lang="ru-RU" sz="2400" dirty="0" smtClean="0">
                <a:solidFill>
                  <a:schemeClr val="bg1"/>
                </a:solidFill>
              </a:rPr>
              <a:t>максимален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marL="2971800" lvl="7">
              <a:lnSpc>
                <a:spcPct val="100000"/>
              </a:lnSpc>
              <a:spcBef>
                <a:spcPts val="0"/>
              </a:spcBef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 marL="2514600" lvl="6">
              <a:lnSpc>
                <a:spcPct val="100000"/>
              </a:lnSpc>
              <a:spcBef>
                <a:spcPts val="0"/>
              </a:spcBef>
              <a:defRPr sz="2000"/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895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856</Words>
  <Application>Microsoft Office PowerPoint</Application>
  <PresentationFormat>Широкоэкранный</PresentationFormat>
  <Paragraphs>149</Paragraphs>
  <Slides>15</Slides>
  <Notes>0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Cambria Math</vt:lpstr>
      <vt:lpstr>Charter Roman</vt:lpstr>
      <vt:lpstr>Times New Roman</vt:lpstr>
      <vt:lpstr>urw-din</vt:lpstr>
      <vt:lpstr>Тема Office</vt:lpstr>
      <vt:lpstr>Презентация PowerPoint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DSSD (deconvolution single short detector)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Одноэтапные подходы к обнаружению</dc:title>
  <dc:creator>Ронкин Михаил Владимирович</dc:creator>
  <cp:lastModifiedBy>Ронкин Михаил Владимирович</cp:lastModifiedBy>
  <cp:revision>82</cp:revision>
  <dcterms:created xsi:type="dcterms:W3CDTF">2021-12-17T13:56:57Z</dcterms:created>
  <dcterms:modified xsi:type="dcterms:W3CDTF">2022-12-05T13:41:11Z</dcterms:modified>
</cp:coreProperties>
</file>